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sldIdLst>
    <p:sldId id="256" r:id="rId2"/>
    <p:sldId id="257" r:id="rId3"/>
    <p:sldId id="258" r:id="rId4"/>
    <p:sldId id="259" r:id="rId5"/>
    <p:sldId id="261" r:id="rId6"/>
    <p:sldId id="262" r:id="rId7"/>
    <p:sldId id="264" r:id="rId8"/>
    <p:sldId id="265" r:id="rId9"/>
    <p:sldId id="267" r:id="rId10"/>
    <p:sldId id="269" r:id="rId11"/>
    <p:sldId id="270" r:id="rId12"/>
    <p:sldId id="271" r:id="rId13"/>
    <p:sldId id="272" r:id="rId14"/>
    <p:sldId id="273" r:id="rId15"/>
    <p:sldId id="276" r:id="rId16"/>
    <p:sldId id="274"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645074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919582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1347273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99373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3395890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52479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872323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321599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TW" altLang="en-US"/>
              <a:t>按一下以編輯母片標題樣式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818406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D6BD43-ADEB-8816-0396-87F699F1F7B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3AC8732-378D-15FF-08DD-056E3009E6FF}"/>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75923D-8D6E-2AC1-468C-3D1DAEDE4971}"/>
              </a:ext>
            </a:extLst>
          </p:cNvPr>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5" name="頁尾版面配置區 4">
            <a:extLst>
              <a:ext uri="{FF2B5EF4-FFF2-40B4-BE49-F238E27FC236}">
                <a16:creationId xmlns:a16="http://schemas.microsoft.com/office/drawing/2014/main" id="{186DCFF9-3E95-135A-258C-4605F40F27A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FB1C47E-FB6B-F007-B9D8-C28E1552DF04}"/>
              </a:ext>
            </a:extLst>
          </p:cNvPr>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1819640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67493F-08DA-45CC-D633-A7AD54AB4FF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5BD0DB0-A284-869B-EC72-FB14B5F970F9}"/>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6E3D328-FFD9-8257-EC5F-7EFF812F7C20}"/>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2E98B37-CB10-910C-CB4F-39CE4EE96C45}"/>
              </a:ext>
            </a:extLst>
          </p:cNvPr>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6" name="頁尾版面配置區 5">
            <a:extLst>
              <a:ext uri="{FF2B5EF4-FFF2-40B4-BE49-F238E27FC236}">
                <a16:creationId xmlns:a16="http://schemas.microsoft.com/office/drawing/2014/main" id="{B6986D33-9F88-8A37-02C4-73B266806D4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5924396-2BD9-A065-2BA3-B4766B8B59DD}"/>
              </a:ext>
            </a:extLst>
          </p:cNvPr>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42356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11768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TW" altLang="en-US"/>
              <a:t>按一下以編輯母片標題樣式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940793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737210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Content Placeholder 3"/>
          <p:cNvSpPr>
            <a:spLocks noGrp="1"/>
          </p:cNvSpPr>
          <p:nvPr>
            <p:ph sz="quarter" idx="13"/>
          </p:nvPr>
        </p:nvSpPr>
        <p:spPr>
          <a:xfrm>
            <a:off x="913774" y="3051012"/>
            <a:ext cx="5106027" cy="274018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3" name="Content Placeholder 5"/>
          <p:cNvSpPr>
            <a:spLocks noGrp="1"/>
          </p:cNvSpPr>
          <p:nvPr>
            <p:ph sz="quarter" idx="14"/>
          </p:nvPr>
        </p:nvSpPr>
        <p:spPr>
          <a:xfrm>
            <a:off x="6172200" y="3051012"/>
            <a:ext cx="5105401" cy="274018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3345590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1559318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962312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TW" altLang="en-US"/>
              <a:t>按一下以編輯母片標題樣式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52827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478625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E569FB0-7A72-43AC-AEAC-0828E0518310}" type="datetimeFigureOut">
              <a:rPr lang="zh-TW" altLang="en-US" smtClean="0"/>
              <a:t>2024/7/19</a:t>
            </a:fld>
            <a:endParaRPr lang="zh-TW"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TW"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82323000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dlib.net/files/" TargetMode="Externa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B0563A-6926-3F2C-998A-9C1181BEECF8}"/>
              </a:ext>
            </a:extLst>
          </p:cNvPr>
          <p:cNvSpPr>
            <a:spLocks noGrp="1"/>
          </p:cNvSpPr>
          <p:nvPr>
            <p:ph type="ctrTitle"/>
          </p:nvPr>
        </p:nvSpPr>
        <p:spPr/>
        <p:txBody>
          <a:bodyPr/>
          <a:lstStyle/>
          <a:p>
            <a:r>
              <a:rPr lang="en-US" altLang="zh-TW" dirty="0" err="1">
                <a:latin typeface="標楷體" panose="03000509000000000000" pitchFamily="65" charset="-120"/>
                <a:ea typeface="標楷體" panose="03000509000000000000" pitchFamily="65" charset="-120"/>
              </a:rPr>
              <a:t>dlib</a:t>
            </a:r>
            <a:r>
              <a:rPr lang="zh-TW" altLang="en-US" dirty="0">
                <a:latin typeface="標楷體" panose="03000509000000000000" pitchFamily="65" charset="-120"/>
                <a:ea typeface="標楷體" panose="03000509000000000000" pitchFamily="65" charset="-120"/>
              </a:rPr>
              <a:t>臉部影像辨識</a:t>
            </a:r>
          </a:p>
        </p:txBody>
      </p:sp>
      <p:sp>
        <p:nvSpPr>
          <p:cNvPr id="3" name="副標題 2">
            <a:extLst>
              <a:ext uri="{FF2B5EF4-FFF2-40B4-BE49-F238E27FC236}">
                <a16:creationId xmlns:a16="http://schemas.microsoft.com/office/drawing/2014/main" id="{B042D25A-4A45-7D76-A3A9-3F3DDBBB94AE}"/>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作者：吳彥瑾</a:t>
            </a:r>
          </a:p>
        </p:txBody>
      </p:sp>
    </p:spTree>
    <p:extLst>
      <p:ext uri="{BB962C8B-B14F-4D97-AF65-F5344CB8AC3E}">
        <p14:creationId xmlns:p14="http://schemas.microsoft.com/office/powerpoint/2010/main" val="311305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4DAD09-E984-0444-A04A-7C1709CFFA83}"/>
              </a:ext>
            </a:extLst>
          </p:cNvPr>
          <p:cNvSpPr>
            <a:spLocks noGrp="1"/>
          </p:cNvSpPr>
          <p:nvPr>
            <p:ph type="title"/>
          </p:nvPr>
        </p:nvSpPr>
        <p:spPr>
          <a:xfrm>
            <a:off x="838200" y="365125"/>
            <a:ext cx="5965723" cy="1325563"/>
          </a:xfrm>
        </p:spPr>
        <p:txBody>
          <a:bodyPr/>
          <a:lstStyle/>
          <a:p>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68</a:t>
            </a:r>
            <a:r>
              <a:rPr lang="zh-TW" altLang="en-US" dirty="0">
                <a:latin typeface="標楷體" panose="03000509000000000000" pitchFamily="65" charset="-120"/>
                <a:ea typeface="標楷體" panose="03000509000000000000" pitchFamily="65" charset="-120"/>
              </a:rPr>
              <a:t>點特徵人臉偵測：</a:t>
            </a:r>
          </a:p>
        </p:txBody>
      </p:sp>
      <p:sp>
        <p:nvSpPr>
          <p:cNvPr id="3" name="內容版面配置區 2">
            <a:extLst>
              <a:ext uri="{FF2B5EF4-FFF2-40B4-BE49-F238E27FC236}">
                <a16:creationId xmlns:a16="http://schemas.microsoft.com/office/drawing/2014/main" id="{2E5C90C6-8366-F0C4-57B8-22BC0557FD5C}"/>
              </a:ext>
            </a:extLst>
          </p:cNvPr>
          <p:cNvSpPr>
            <a:spLocks noGrp="1"/>
          </p:cNvSpPr>
          <p:nvPr>
            <p:ph sz="half" idx="1"/>
          </p:nvPr>
        </p:nvSpPr>
        <p:spPr>
          <a:xfrm>
            <a:off x="838199" y="1825625"/>
            <a:ext cx="5257801" cy="4667250"/>
          </a:xfrm>
        </p:spPr>
        <p:txBody>
          <a:bodyPr>
            <a:normAutofit/>
          </a:bodyPr>
          <a:lstStyle/>
          <a:p>
            <a:r>
              <a:rPr lang="en-US" altLang="zh-TW" dirty="0" err="1">
                <a:latin typeface="標楷體" panose="03000509000000000000" pitchFamily="65" charset="-120"/>
                <a:ea typeface="標楷體" panose="03000509000000000000" pitchFamily="65" charset="-120"/>
              </a:rPr>
              <a:t>Dilb</a:t>
            </a:r>
            <a:r>
              <a:rPr lang="zh-TW" altLang="en-US" dirty="0">
                <a:latin typeface="標楷體" panose="03000509000000000000" pitchFamily="65" charset="-120"/>
                <a:ea typeface="標楷體" panose="03000509000000000000" pitchFamily="65" charset="-120"/>
              </a:rPr>
              <a:t>除了可以進行基本及</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點特徵人臉偵測外，還提供</a:t>
            </a:r>
            <a:r>
              <a:rPr lang="en-US" altLang="zh-TW" dirty="0">
                <a:latin typeface="標楷體" panose="03000509000000000000" pitchFamily="65" charset="-120"/>
                <a:ea typeface="標楷體" panose="03000509000000000000" pitchFamily="65" charset="-120"/>
              </a:rPr>
              <a:t>68</a:t>
            </a:r>
            <a:r>
              <a:rPr lang="zh-TW" altLang="en-US" dirty="0">
                <a:latin typeface="標楷體" panose="03000509000000000000" pitchFamily="65" charset="-120"/>
                <a:ea typeface="標楷體" panose="03000509000000000000" pitchFamily="65" charset="-120"/>
              </a:rPr>
              <a:t>點特徵人臉偵測，包括了雙眼、鼻子、嘴巴及頭部的輪廓詳細資訊，我們可以畫出這些部位的輪廓圖形。</a:t>
            </a:r>
          </a:p>
          <a:p>
            <a:r>
              <a:rPr lang="zh-TW" altLang="en-US" dirty="0">
                <a:latin typeface="標楷體" panose="03000509000000000000" pitchFamily="65" charset="-120"/>
                <a:ea typeface="標楷體" panose="03000509000000000000" pitchFamily="65" charset="-120"/>
              </a:rPr>
              <a:t>使用</a:t>
            </a:r>
            <a:r>
              <a:rPr lang="en-US" altLang="zh-TW" dirty="0">
                <a:latin typeface="標楷體" panose="03000509000000000000" pitchFamily="65" charset="-120"/>
                <a:ea typeface="標楷體" panose="03000509000000000000" pitchFamily="65" charset="-120"/>
              </a:rPr>
              <a:t>&lt;shape_predictor_68_face_landmarks.dat&gt;</a:t>
            </a:r>
            <a:r>
              <a:rPr lang="zh-TW" altLang="en-US" dirty="0">
                <a:latin typeface="標楷體" panose="03000509000000000000" pitchFamily="65" charset="-120"/>
                <a:ea typeface="標楷體" panose="03000509000000000000" pitchFamily="65" charset="-120"/>
              </a:rPr>
              <a:t>特徵模型進行人臉特徵辨識。</a:t>
            </a:r>
          </a:p>
          <a:p>
            <a:endParaRPr lang="zh-TW" altLang="en-US" dirty="0"/>
          </a:p>
        </p:txBody>
      </p:sp>
      <p:pic>
        <p:nvPicPr>
          <p:cNvPr id="6" name="圖片 5">
            <a:extLst>
              <a:ext uri="{FF2B5EF4-FFF2-40B4-BE49-F238E27FC236}">
                <a16:creationId xmlns:a16="http://schemas.microsoft.com/office/drawing/2014/main" id="{ABAC896A-9106-6008-4533-620B9A347297}"/>
              </a:ext>
            </a:extLst>
          </p:cNvPr>
          <p:cNvPicPr>
            <a:picLocks noChangeAspect="1"/>
          </p:cNvPicPr>
          <p:nvPr/>
        </p:nvPicPr>
        <p:blipFill>
          <a:blip r:embed="rId2"/>
          <a:stretch>
            <a:fillRect/>
          </a:stretch>
        </p:blipFill>
        <p:spPr>
          <a:xfrm>
            <a:off x="7023575" y="548390"/>
            <a:ext cx="4535817" cy="5761219"/>
          </a:xfrm>
          <a:prstGeom prst="rect">
            <a:avLst/>
          </a:prstGeom>
        </p:spPr>
      </p:pic>
    </p:spTree>
    <p:extLst>
      <p:ext uri="{BB962C8B-B14F-4D97-AF65-F5344CB8AC3E}">
        <p14:creationId xmlns:p14="http://schemas.microsoft.com/office/powerpoint/2010/main" val="143695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4DAD09-E984-0444-A04A-7C1709CFFA83}"/>
              </a:ext>
            </a:extLst>
          </p:cNvPr>
          <p:cNvSpPr>
            <a:spLocks noGrp="1"/>
          </p:cNvSpPr>
          <p:nvPr>
            <p:ph type="title"/>
          </p:nvPr>
        </p:nvSpPr>
        <p:spPr>
          <a:xfrm>
            <a:off x="838200" y="365125"/>
            <a:ext cx="8010832" cy="1325563"/>
          </a:xfrm>
        </p:spPr>
        <p:txBody>
          <a:bodyPr>
            <a:normAutofit/>
          </a:bodyPr>
          <a:lstStyle/>
          <a:p>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 攝影機圖像中劃出點輪廓：</a:t>
            </a:r>
          </a:p>
        </p:txBody>
      </p:sp>
      <p:sp>
        <p:nvSpPr>
          <p:cNvPr id="3" name="內容版面配置區 2">
            <a:extLst>
              <a:ext uri="{FF2B5EF4-FFF2-40B4-BE49-F238E27FC236}">
                <a16:creationId xmlns:a16="http://schemas.microsoft.com/office/drawing/2014/main" id="{2E5C90C6-8366-F0C4-57B8-22BC0557FD5C}"/>
              </a:ext>
            </a:extLst>
          </p:cNvPr>
          <p:cNvSpPr>
            <a:spLocks noGrp="1"/>
          </p:cNvSpPr>
          <p:nvPr>
            <p:ph sz="half" idx="1"/>
          </p:nvPr>
        </p:nvSpPr>
        <p:spPr>
          <a:xfrm>
            <a:off x="533399" y="1825625"/>
            <a:ext cx="5257801" cy="4667250"/>
          </a:xfrm>
        </p:spPr>
        <p:txBody>
          <a:bodyPr>
            <a:normAutofit/>
          </a:bodyPr>
          <a:lstStyle/>
          <a:p>
            <a:r>
              <a:rPr lang="en-US" altLang="zh-TW" dirty="0" err="1">
                <a:latin typeface="標楷體" panose="03000509000000000000" pitchFamily="65" charset="-120"/>
                <a:ea typeface="標楷體" panose="03000509000000000000" pitchFamily="65" charset="-120"/>
              </a:rPr>
              <a:t>Imutils</a:t>
            </a:r>
            <a:r>
              <a:rPr lang="zh-TW" altLang="en-US" dirty="0">
                <a:latin typeface="標楷體" panose="03000509000000000000" pitchFamily="65" charset="-120"/>
                <a:ea typeface="標楷體" panose="03000509000000000000" pitchFamily="65" charset="-120"/>
              </a:rPr>
              <a:t>模組是一個圖形處理的模組，它有為</a:t>
            </a:r>
            <a:r>
              <a:rPr lang="en-US" altLang="zh-TW" dirty="0" err="1">
                <a:latin typeface="標楷體" panose="03000509000000000000" pitchFamily="65" charset="-120"/>
                <a:ea typeface="標楷體" panose="03000509000000000000" pitchFamily="65" charset="-120"/>
              </a:rPr>
              <a:t>dlib</a:t>
            </a:r>
            <a:r>
              <a:rPr lang="zh-TW" altLang="en-US" dirty="0">
                <a:latin typeface="標楷體" panose="03000509000000000000" pitchFamily="65" charset="-120"/>
                <a:ea typeface="標楷體" panose="03000509000000000000" pitchFamily="65" charset="-120"/>
              </a:rPr>
              <a:t>提供臉部</a:t>
            </a:r>
            <a:r>
              <a:rPr lang="en-US" altLang="zh-TW" dirty="0">
                <a:latin typeface="標楷體" panose="03000509000000000000" pitchFamily="65" charset="-120"/>
                <a:ea typeface="標楷體" panose="03000509000000000000" pitchFamily="65" charset="-120"/>
              </a:rPr>
              <a:t>68</a:t>
            </a:r>
            <a:r>
              <a:rPr lang="zh-TW" altLang="en-US" dirty="0">
                <a:latin typeface="標楷體" panose="03000509000000000000" pitchFamily="65" charset="-120"/>
                <a:ea typeface="標楷體" panose="03000509000000000000" pitchFamily="65" charset="-120"/>
              </a:rPr>
              <a:t>點特徵各部位範圍的功能，使用</a:t>
            </a:r>
            <a:r>
              <a:rPr lang="en-US" altLang="zh-TW" dirty="0" err="1">
                <a:latin typeface="標楷體" panose="03000509000000000000" pitchFamily="65" charset="-120"/>
                <a:ea typeface="標楷體" panose="03000509000000000000" pitchFamily="65" charset="-120"/>
              </a:rPr>
              <a:t>imutils</a:t>
            </a:r>
            <a:r>
              <a:rPr lang="zh-TW" altLang="en-US" dirty="0">
                <a:latin typeface="標楷體" panose="03000509000000000000" pitchFamily="65" charset="-120"/>
                <a:ea typeface="標楷體" panose="03000509000000000000" pitchFamily="65" charset="-120"/>
              </a:rPr>
              <a:t>模組就可輕鬆取得各部位的特徵點範圍。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請先安裝</a:t>
            </a:r>
            <a:r>
              <a:rPr lang="en-US" altLang="zh-TW" dirty="0">
                <a:latin typeface="標楷體" panose="03000509000000000000" pitchFamily="65" charset="-120"/>
                <a:ea typeface="標楷體" panose="03000509000000000000" pitchFamily="65" charset="-120"/>
              </a:rPr>
              <a:t>pip install </a:t>
            </a:r>
            <a:r>
              <a:rPr lang="en-US" altLang="zh-TW" dirty="0" err="1">
                <a:latin typeface="標楷體" panose="03000509000000000000" pitchFamily="65" charset="-120"/>
                <a:ea typeface="標楷體" panose="03000509000000000000" pitchFamily="65" charset="-120"/>
              </a:rPr>
              <a:t>imutils</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0A21CBA7-C72C-4F9D-E68F-80936D255432}"/>
              </a:ext>
            </a:extLst>
          </p:cNvPr>
          <p:cNvPicPr>
            <a:picLocks noChangeAspect="1"/>
          </p:cNvPicPr>
          <p:nvPr/>
        </p:nvPicPr>
        <p:blipFill>
          <a:blip r:embed="rId2"/>
          <a:stretch>
            <a:fillRect/>
          </a:stretch>
        </p:blipFill>
        <p:spPr>
          <a:xfrm>
            <a:off x="6096000" y="1825625"/>
            <a:ext cx="5760000" cy="4339153"/>
          </a:xfrm>
          <a:prstGeom prst="rect">
            <a:avLst/>
          </a:prstGeom>
        </p:spPr>
      </p:pic>
    </p:spTree>
    <p:extLst>
      <p:ext uri="{BB962C8B-B14F-4D97-AF65-F5344CB8AC3E}">
        <p14:creationId xmlns:p14="http://schemas.microsoft.com/office/powerpoint/2010/main" val="3747904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4DAD09-E984-0444-A04A-7C1709CFFA83}"/>
              </a:ext>
            </a:extLst>
          </p:cNvPr>
          <p:cNvSpPr>
            <a:spLocks noGrp="1"/>
          </p:cNvSpPr>
          <p:nvPr>
            <p:ph type="title"/>
          </p:nvPr>
        </p:nvSpPr>
        <p:spPr>
          <a:xfrm>
            <a:off x="838200" y="365125"/>
            <a:ext cx="8010832" cy="1325563"/>
          </a:xfrm>
        </p:spPr>
        <p:txBody>
          <a:bodyPr>
            <a:normAutofit/>
          </a:bodyPr>
          <a:lstStyle/>
          <a:p>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 攝影機臉部偵測：</a:t>
            </a:r>
          </a:p>
        </p:txBody>
      </p:sp>
      <p:sp>
        <p:nvSpPr>
          <p:cNvPr id="3" name="內容版面配置區 2">
            <a:extLst>
              <a:ext uri="{FF2B5EF4-FFF2-40B4-BE49-F238E27FC236}">
                <a16:creationId xmlns:a16="http://schemas.microsoft.com/office/drawing/2014/main" id="{2E5C90C6-8366-F0C4-57B8-22BC0557FD5C}"/>
              </a:ext>
            </a:extLst>
          </p:cNvPr>
          <p:cNvSpPr>
            <a:spLocks noGrp="1"/>
          </p:cNvSpPr>
          <p:nvPr>
            <p:ph sz="half" idx="1"/>
          </p:nvPr>
        </p:nvSpPr>
        <p:spPr>
          <a:xfrm>
            <a:off x="533399" y="1825625"/>
            <a:ext cx="5257801" cy="4667250"/>
          </a:xfrm>
        </p:spPr>
        <p:txBody>
          <a:bodyPr>
            <a:normAutofit/>
          </a:bodyPr>
          <a:lstStyle/>
          <a:p>
            <a:r>
              <a:rPr lang="zh-TW" altLang="en-US" dirty="0">
                <a:latin typeface="標楷體" panose="03000509000000000000" pitchFamily="65" charset="-120"/>
                <a:ea typeface="標楷體" panose="03000509000000000000" pitchFamily="65" charset="-120"/>
              </a:rPr>
              <a:t>與上述的使用模型套件相同，此範例需要使用</a:t>
            </a:r>
            <a:r>
              <a:rPr lang="en-US" altLang="zh-TW" dirty="0" err="1">
                <a:latin typeface="標楷體" panose="03000509000000000000" pitchFamily="65" charset="-120"/>
                <a:ea typeface="標楷體" panose="03000509000000000000" pitchFamily="65" charset="-120"/>
              </a:rPr>
              <a:t>openCV</a:t>
            </a:r>
            <a:r>
              <a:rPr lang="zh-TW" altLang="en-US" dirty="0">
                <a:latin typeface="標楷體" panose="03000509000000000000" pitchFamily="65" charset="-120"/>
                <a:ea typeface="標楷體" panose="03000509000000000000" pitchFamily="65" charset="-120"/>
              </a:rPr>
              <a:t>套件框選人臉的數值比數之特點範圍。</a:t>
            </a:r>
          </a:p>
        </p:txBody>
      </p:sp>
      <p:pic>
        <p:nvPicPr>
          <p:cNvPr id="6" name="圖片 5">
            <a:extLst>
              <a:ext uri="{FF2B5EF4-FFF2-40B4-BE49-F238E27FC236}">
                <a16:creationId xmlns:a16="http://schemas.microsoft.com/office/drawing/2014/main" id="{D3C59D7A-43AF-9849-E05E-3EEEF177C238}"/>
              </a:ext>
            </a:extLst>
          </p:cNvPr>
          <p:cNvPicPr>
            <a:picLocks noChangeAspect="1"/>
          </p:cNvPicPr>
          <p:nvPr/>
        </p:nvPicPr>
        <p:blipFill>
          <a:blip r:embed="rId2"/>
          <a:stretch>
            <a:fillRect/>
          </a:stretch>
        </p:blipFill>
        <p:spPr>
          <a:xfrm>
            <a:off x="6096000" y="1690688"/>
            <a:ext cx="5760000" cy="4339153"/>
          </a:xfrm>
          <a:prstGeom prst="rect">
            <a:avLst/>
          </a:prstGeom>
        </p:spPr>
      </p:pic>
    </p:spTree>
    <p:extLst>
      <p:ext uri="{BB962C8B-B14F-4D97-AF65-F5344CB8AC3E}">
        <p14:creationId xmlns:p14="http://schemas.microsoft.com/office/powerpoint/2010/main" val="3101895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960E81-DDDC-E0BC-EEA8-23673DA76308}"/>
              </a:ext>
            </a:extLst>
          </p:cNvPr>
          <p:cNvSpPr>
            <a:spLocks noGrp="1"/>
          </p:cNvSpPr>
          <p:nvPr>
            <p:ph type="title"/>
          </p:nvPr>
        </p:nvSpPr>
        <p:spPr>
          <a:xfrm>
            <a:off x="913774" y="0"/>
            <a:ext cx="10364451" cy="1596177"/>
          </a:xfrm>
        </p:spPr>
        <p:txBody>
          <a:bodyPr/>
          <a:lstStyle/>
          <a:p>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辨識不同的臉：</a:t>
            </a:r>
          </a:p>
        </p:txBody>
      </p:sp>
      <p:sp>
        <p:nvSpPr>
          <p:cNvPr id="3" name="內容版面配置區 2">
            <a:extLst>
              <a:ext uri="{FF2B5EF4-FFF2-40B4-BE49-F238E27FC236}">
                <a16:creationId xmlns:a16="http://schemas.microsoft.com/office/drawing/2014/main" id="{C6C2EABB-7A0B-93BE-6CD8-E63DC67A2728}"/>
              </a:ext>
            </a:extLst>
          </p:cNvPr>
          <p:cNvSpPr>
            <a:spLocks noGrp="1"/>
          </p:cNvSpPr>
          <p:nvPr>
            <p:ph sz="half" idx="1"/>
          </p:nvPr>
        </p:nvSpPr>
        <p:spPr>
          <a:xfrm>
            <a:off x="838200" y="1690688"/>
            <a:ext cx="10803194" cy="1920465"/>
          </a:xfrm>
        </p:spPr>
        <p:txBody>
          <a:bodyPr/>
          <a:lstStyle/>
          <a:p>
            <a:r>
              <a:rPr lang="zh-TW" altLang="en-US" dirty="0">
                <a:latin typeface="標楷體" panose="03000509000000000000" pitchFamily="65" charset="-120"/>
                <a:ea typeface="標楷體" panose="03000509000000000000" pitchFamily="65" charset="-120"/>
              </a:rPr>
              <a:t>人臉偵測只能得知圖片中是否有人臉存在，並測得人臉的位置；人臉辨識則會進一步指出人臉是屬於何人，或者比對兩個人臉圖形是否為同一人。使用</a:t>
            </a:r>
            <a:r>
              <a:rPr lang="en-US" altLang="zh-TW" dirty="0">
                <a:latin typeface="標楷體" panose="03000509000000000000" pitchFamily="65" charset="-120"/>
                <a:ea typeface="標楷體" panose="03000509000000000000" pitchFamily="65" charset="-120"/>
              </a:rPr>
              <a:t>dlib_face_recognition_resnet_model_v1.dat</a:t>
            </a:r>
            <a:r>
              <a:rPr lang="zh-TW" altLang="en-US" dirty="0">
                <a:latin typeface="標楷體" panose="03000509000000000000" pitchFamily="65" charset="-120"/>
                <a:ea typeface="標楷體" panose="03000509000000000000" pitchFamily="65" charset="-120"/>
              </a:rPr>
              <a:t>模型做預測。</a:t>
            </a:r>
          </a:p>
        </p:txBody>
      </p:sp>
      <p:pic>
        <p:nvPicPr>
          <p:cNvPr id="6" name="圖片 5">
            <a:extLst>
              <a:ext uri="{FF2B5EF4-FFF2-40B4-BE49-F238E27FC236}">
                <a16:creationId xmlns:a16="http://schemas.microsoft.com/office/drawing/2014/main" id="{C5F27FBB-3A41-9D5A-E819-48BE54695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759" y="3848219"/>
            <a:ext cx="10920635" cy="1904762"/>
          </a:xfrm>
          <a:prstGeom prst="rect">
            <a:avLst/>
          </a:prstGeom>
        </p:spPr>
      </p:pic>
    </p:spTree>
    <p:extLst>
      <p:ext uri="{BB962C8B-B14F-4D97-AF65-F5344CB8AC3E}">
        <p14:creationId xmlns:p14="http://schemas.microsoft.com/office/powerpoint/2010/main" val="1621757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12E1DC-A8F3-D613-CAB8-776C02C50F44}"/>
              </a:ext>
            </a:extLst>
          </p:cNvPr>
          <p:cNvSpPr>
            <a:spLocks noGrp="1"/>
          </p:cNvSpPr>
          <p:nvPr>
            <p:ph type="title"/>
          </p:nvPr>
        </p:nvSpPr>
        <p:spPr>
          <a:xfrm>
            <a:off x="913774" y="0"/>
            <a:ext cx="10364451" cy="1596177"/>
          </a:xfrm>
        </p:spPr>
        <p:txBody>
          <a:bodyPr/>
          <a:lstStyle/>
          <a:p>
            <a:r>
              <a:rPr lang="zh-TW" altLang="en-US" dirty="0">
                <a:latin typeface="標楷體" panose="03000509000000000000" pitchFamily="65" charset="-120"/>
                <a:ea typeface="標楷體" panose="03000509000000000000" pitchFamily="65" charset="-120"/>
              </a:rPr>
              <a:t>執行結果為同一個人</a:t>
            </a:r>
          </a:p>
        </p:txBody>
      </p:sp>
      <p:pic>
        <p:nvPicPr>
          <p:cNvPr id="9" name="內容版面配置區 8">
            <a:extLst>
              <a:ext uri="{FF2B5EF4-FFF2-40B4-BE49-F238E27FC236}">
                <a16:creationId xmlns:a16="http://schemas.microsoft.com/office/drawing/2014/main" id="{0059B9A3-5335-9E6C-CFDB-8332EA0B6F1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96880" y="1825625"/>
            <a:ext cx="3264240" cy="4351338"/>
          </a:xfrm>
        </p:spPr>
      </p:pic>
      <p:pic>
        <p:nvPicPr>
          <p:cNvPr id="13" name="內容版面配置區 12">
            <a:extLst>
              <a:ext uri="{FF2B5EF4-FFF2-40B4-BE49-F238E27FC236}">
                <a16:creationId xmlns:a16="http://schemas.microsoft.com/office/drawing/2014/main" id="{64EFC00B-96E3-17FA-B876-6D1433CEDA2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Tree>
    <p:extLst>
      <p:ext uri="{BB962C8B-B14F-4D97-AF65-F5344CB8AC3E}">
        <p14:creationId xmlns:p14="http://schemas.microsoft.com/office/powerpoint/2010/main" val="3159068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E69033-0395-9AC0-1B40-AE9D769F3E3A}"/>
              </a:ext>
            </a:extLst>
          </p:cNvPr>
          <p:cNvSpPr>
            <a:spLocks noGrp="1"/>
          </p:cNvSpPr>
          <p:nvPr>
            <p:ph type="title"/>
          </p:nvPr>
        </p:nvSpPr>
        <p:spPr>
          <a:xfrm>
            <a:off x="913774" y="0"/>
            <a:ext cx="10364451" cy="1596177"/>
          </a:xfrm>
        </p:spPr>
        <p:txBody>
          <a:bodyPr/>
          <a:lstStyle/>
          <a:p>
            <a:r>
              <a:rPr lang="zh-TW" altLang="en-US" dirty="0">
                <a:latin typeface="標楷體" panose="03000509000000000000" pitchFamily="65" charset="-120"/>
                <a:ea typeface="標楷體" panose="03000509000000000000" pitchFamily="65" charset="-120"/>
              </a:rPr>
              <a:t>執行結果為不同人</a:t>
            </a:r>
          </a:p>
        </p:txBody>
      </p:sp>
      <p:pic>
        <p:nvPicPr>
          <p:cNvPr id="6" name="內容版面配置區 5">
            <a:extLst>
              <a:ext uri="{FF2B5EF4-FFF2-40B4-BE49-F238E27FC236}">
                <a16:creationId xmlns:a16="http://schemas.microsoft.com/office/drawing/2014/main" id="{00D18764-B3FD-44DA-7E75-7C4F8751139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97248" y="1825625"/>
            <a:ext cx="3263503" cy="4351338"/>
          </a:xfrm>
        </p:spPr>
      </p:pic>
      <p:pic>
        <p:nvPicPr>
          <p:cNvPr id="8" name="內容版面配置區 7">
            <a:extLst>
              <a:ext uri="{FF2B5EF4-FFF2-40B4-BE49-F238E27FC236}">
                <a16:creationId xmlns:a16="http://schemas.microsoft.com/office/drawing/2014/main" id="{91344428-8D00-CD72-2C3B-D726AC34F53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9186" y="1825625"/>
            <a:ext cx="2447627" cy="4351338"/>
          </a:xfrm>
        </p:spPr>
      </p:pic>
    </p:spTree>
    <p:extLst>
      <p:ext uri="{BB962C8B-B14F-4D97-AF65-F5344CB8AC3E}">
        <p14:creationId xmlns:p14="http://schemas.microsoft.com/office/powerpoint/2010/main" val="3622169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4F65CE-2244-7A17-91DD-7D8E92BB9F8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結論</a:t>
            </a:r>
          </a:p>
        </p:txBody>
      </p:sp>
      <p:sp>
        <p:nvSpPr>
          <p:cNvPr id="3" name="內容版面配置區 2">
            <a:extLst>
              <a:ext uri="{FF2B5EF4-FFF2-40B4-BE49-F238E27FC236}">
                <a16:creationId xmlns:a16="http://schemas.microsoft.com/office/drawing/2014/main" id="{77495879-05C7-8180-661D-3BBEA7419B8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使用了以上的四個模型做人臉辨識後對於論文所寫出來或者是所提出了的議題與</a:t>
            </a:r>
            <a:r>
              <a:rPr lang="en-US" altLang="zh-TW" dirty="0" err="1">
                <a:latin typeface="標楷體" panose="03000509000000000000" pitchFamily="65" charset="-120"/>
                <a:ea typeface="標楷體" panose="03000509000000000000" pitchFamily="65" charset="-120"/>
              </a:rPr>
              <a:t>FaceNet</a:t>
            </a:r>
            <a:r>
              <a:rPr lang="zh-TW" altLang="en-US" dirty="0">
                <a:latin typeface="標楷體" panose="03000509000000000000" pitchFamily="65" charset="-120"/>
                <a:ea typeface="標楷體" panose="03000509000000000000" pitchFamily="65" charset="-120"/>
              </a:rPr>
              <a:t>其概念幾乎完全一樣，但是用了更快的方法來達成而已，或許，這個專案未來可以試著用 </a:t>
            </a:r>
            <a:r>
              <a:rPr lang="en-US" altLang="zh-TW" dirty="0" err="1">
                <a:latin typeface="標楷體" panose="03000509000000000000" pitchFamily="65" charset="-120"/>
                <a:ea typeface="標楷體" panose="03000509000000000000" pitchFamily="65" charset="-120"/>
              </a:rPr>
              <a:t>FaceNet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來替代 </a:t>
            </a:r>
            <a:r>
              <a:rPr lang="en-US" altLang="zh-TW" dirty="0" err="1">
                <a:latin typeface="標楷體" panose="03000509000000000000" pitchFamily="65" charset="-120"/>
                <a:ea typeface="標楷體" panose="03000509000000000000" pitchFamily="65" charset="-120"/>
              </a:rPr>
              <a:t>Dlib</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的方式進行辨識。對於人工智慧與大數據來說是個專題實作上的作品，對求職的人來說是不可或缺的作品，請於嘗試者做出來。</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連結網址：</a:t>
            </a:r>
            <a:endParaRPr lang="en-US" altLang="zh-TW" dirty="0">
              <a:latin typeface="標楷體" panose="03000509000000000000" pitchFamily="65" charset="-120"/>
              <a:ea typeface="標楷體" panose="03000509000000000000" pitchFamily="65" charset="-120"/>
            </a:endParaRPr>
          </a:p>
          <a:p>
            <a:r>
              <a:rPr lang="en-US" altLang="zh-TW" cap="none" dirty="0">
                <a:latin typeface="標楷體" panose="03000509000000000000" pitchFamily="65" charset="-120"/>
                <a:ea typeface="標楷體" panose="03000509000000000000" pitchFamily="65" charset="-120"/>
              </a:rPr>
              <a:t>https://github.com/lonelycaesar/dlib-face-recognition</a:t>
            </a:r>
          </a:p>
        </p:txBody>
      </p:sp>
    </p:spTree>
    <p:extLst>
      <p:ext uri="{BB962C8B-B14F-4D97-AF65-F5344CB8AC3E}">
        <p14:creationId xmlns:p14="http://schemas.microsoft.com/office/powerpoint/2010/main" val="51380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3D8D60-E3E8-130F-F7DA-03ECDF026DA7}"/>
              </a:ext>
            </a:extLst>
          </p:cNvPr>
          <p:cNvSpPr>
            <a:spLocks noGrp="1"/>
          </p:cNvSpPr>
          <p:nvPr>
            <p:ph type="title"/>
          </p:nvPr>
        </p:nvSpPr>
        <p:spPr>
          <a:xfrm>
            <a:off x="838200" y="2766218"/>
            <a:ext cx="10515600" cy="1325563"/>
          </a:xfrm>
        </p:spPr>
        <p:txBody>
          <a:bodyPr/>
          <a:lstStyle/>
          <a:p>
            <a:pPr algn="ctr"/>
            <a:r>
              <a:rPr lang="zh-TW" altLang="en-US" dirty="0"/>
              <a:t>ＴＨＥ　ＥＮＤ</a:t>
            </a:r>
          </a:p>
        </p:txBody>
      </p:sp>
    </p:spTree>
    <p:extLst>
      <p:ext uri="{BB962C8B-B14F-4D97-AF65-F5344CB8AC3E}">
        <p14:creationId xmlns:p14="http://schemas.microsoft.com/office/powerpoint/2010/main" val="324020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C4D95C-2DA3-1F1C-93A9-5C908AFDA51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目錄</a:t>
            </a:r>
          </a:p>
        </p:txBody>
      </p:sp>
      <p:sp>
        <p:nvSpPr>
          <p:cNvPr id="3" name="內容版面配置區 2">
            <a:extLst>
              <a:ext uri="{FF2B5EF4-FFF2-40B4-BE49-F238E27FC236}">
                <a16:creationId xmlns:a16="http://schemas.microsoft.com/office/drawing/2014/main" id="{3BEF5B9A-B5AE-7F65-05D4-FEE05946BB1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專題說明</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相關文章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實作結果</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結論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參考</a:t>
            </a:r>
          </a:p>
        </p:txBody>
      </p:sp>
    </p:spTree>
    <p:extLst>
      <p:ext uri="{BB962C8B-B14F-4D97-AF65-F5344CB8AC3E}">
        <p14:creationId xmlns:p14="http://schemas.microsoft.com/office/powerpoint/2010/main" val="286502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EE942B-C280-5F2E-0F1B-15F65A1BC5D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專題說明</a:t>
            </a:r>
          </a:p>
        </p:txBody>
      </p:sp>
      <p:sp>
        <p:nvSpPr>
          <p:cNvPr id="3" name="內容版面配置區 2">
            <a:extLst>
              <a:ext uri="{FF2B5EF4-FFF2-40B4-BE49-F238E27FC236}">
                <a16:creationId xmlns:a16="http://schemas.microsoft.com/office/drawing/2014/main" id="{892045A9-BCEB-BB2A-02A3-CFFA46EA9CD4}"/>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本專題使用</a:t>
            </a:r>
            <a:r>
              <a:rPr lang="en-US" altLang="zh-TW" dirty="0" err="1">
                <a:latin typeface="標楷體" panose="03000509000000000000" pitchFamily="65" charset="-120"/>
                <a:ea typeface="標楷體" panose="03000509000000000000" pitchFamily="65" charset="-120"/>
              </a:rPr>
              <a:t>dlib</a:t>
            </a:r>
            <a:r>
              <a:rPr lang="zh-TW" altLang="en-US" dirty="0">
                <a:latin typeface="標楷體" panose="03000509000000000000" pitchFamily="65" charset="-120"/>
                <a:ea typeface="標楷體" panose="03000509000000000000" pitchFamily="65" charset="-120"/>
              </a:rPr>
              <a:t>套件及進行人臉辨識，</a:t>
            </a:r>
            <a:r>
              <a:rPr lang="en-US" altLang="zh-TW" dirty="0" err="1">
                <a:latin typeface="標楷體" panose="03000509000000000000" pitchFamily="65" charset="-120"/>
                <a:ea typeface="標楷體" panose="03000509000000000000" pitchFamily="65" charset="-120"/>
              </a:rPr>
              <a:t>dlib</a:t>
            </a:r>
            <a:r>
              <a:rPr lang="zh-TW" altLang="en-US" dirty="0">
                <a:latin typeface="標楷體" panose="03000509000000000000" pitchFamily="65" charset="-120"/>
                <a:ea typeface="標楷體" panose="03000509000000000000" pitchFamily="65" charset="-120"/>
              </a:rPr>
              <a:t>是一套包含了機器學習、電腦視覺、圖像處理等的函式庫，使用</a:t>
            </a:r>
            <a:r>
              <a:rPr lang="en-US" altLang="zh-TW" dirty="0">
                <a:latin typeface="標楷體" panose="03000509000000000000" pitchFamily="65" charset="-120"/>
                <a:ea typeface="標楷體" panose="03000509000000000000" pitchFamily="65" charset="-120"/>
              </a:rPr>
              <a:t>C++</a:t>
            </a:r>
            <a:r>
              <a:rPr lang="zh-TW" altLang="en-US" dirty="0">
                <a:latin typeface="標楷體" panose="03000509000000000000" pitchFamily="65" charset="-120"/>
                <a:ea typeface="標楷體" panose="03000509000000000000" pitchFamily="65" charset="-120"/>
              </a:rPr>
              <a:t>開發而成，目前廣泛使用於工業界及學術界，也應不用再機器人、嵌入式系統、手機、甚至於大型的運算架構中，而且最重要的是，它不但開源且完全免費，也可以跨平台使用。</a:t>
            </a:r>
          </a:p>
        </p:txBody>
      </p:sp>
    </p:spTree>
    <p:extLst>
      <p:ext uri="{BB962C8B-B14F-4D97-AF65-F5344CB8AC3E}">
        <p14:creationId xmlns:p14="http://schemas.microsoft.com/office/powerpoint/2010/main" val="3724072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A7A0F-F74D-8B9F-5BE6-9ACA2078527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相關文章</a:t>
            </a:r>
          </a:p>
        </p:txBody>
      </p:sp>
      <p:sp>
        <p:nvSpPr>
          <p:cNvPr id="3" name="內容版面配置區 2">
            <a:extLst>
              <a:ext uri="{FF2B5EF4-FFF2-40B4-BE49-F238E27FC236}">
                <a16:creationId xmlns:a16="http://schemas.microsoft.com/office/drawing/2014/main" id="{A4EAF36A-2C40-DA13-F0E5-10FD0D39D297}"/>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此專案利用 </a:t>
            </a:r>
            <a:r>
              <a:rPr lang="en-US" altLang="zh-TW" dirty="0">
                <a:latin typeface="標楷體" panose="03000509000000000000" pitchFamily="65" charset="-120"/>
                <a:ea typeface="標楷體" panose="03000509000000000000" pitchFamily="65" charset="-120"/>
              </a:rPr>
              <a:t>Pre-train </a:t>
            </a:r>
            <a:r>
              <a:rPr lang="zh-TW" altLang="en-US" dirty="0">
                <a:latin typeface="標楷體" panose="03000509000000000000" pitchFamily="65" charset="-120"/>
                <a:ea typeface="標楷體" panose="03000509000000000000" pitchFamily="65" charset="-120"/>
              </a:rPr>
              <a:t>好的 </a:t>
            </a:r>
            <a:r>
              <a:rPr lang="en-US" altLang="zh-TW" dirty="0" err="1">
                <a:latin typeface="標楷體" panose="03000509000000000000" pitchFamily="65" charset="-120"/>
                <a:ea typeface="標楷體" panose="03000509000000000000" pitchFamily="65" charset="-120"/>
              </a:rPr>
              <a:t>Dlib</a:t>
            </a:r>
            <a:r>
              <a:rPr lang="en-US" altLang="zh-TW" dirty="0">
                <a:latin typeface="標楷體" panose="03000509000000000000" pitchFamily="65" charset="-120"/>
                <a:ea typeface="標楷體" panose="03000509000000000000" pitchFamily="65" charset="-120"/>
              </a:rPr>
              <a:t> model</a:t>
            </a:r>
            <a:r>
              <a:rPr lang="zh-TW" altLang="en-US" dirty="0">
                <a:latin typeface="標楷體" panose="03000509000000000000" pitchFamily="65" charset="-120"/>
                <a:ea typeface="標楷體" panose="03000509000000000000" pitchFamily="65" charset="-120"/>
              </a:rPr>
              <a:t>，進行人臉辨識　</a:t>
            </a:r>
            <a:r>
              <a:rPr lang="en-US" altLang="zh-TW" dirty="0">
                <a:latin typeface="標楷體" panose="03000509000000000000" pitchFamily="65" charset="-120"/>
                <a:ea typeface="標楷體" panose="03000509000000000000" pitchFamily="65" charset="-120"/>
              </a:rPr>
              <a:t>(Face Detection)</a:t>
            </a:r>
            <a:r>
              <a:rPr lang="zh-TW" altLang="en-US" dirty="0">
                <a:latin typeface="標楷體" panose="03000509000000000000" pitchFamily="65" charset="-120"/>
                <a:ea typeface="標楷體" panose="03000509000000000000" pitchFamily="65" charset="-120"/>
              </a:rPr>
              <a:t>　，並且實現僅用一張照片作為 </a:t>
            </a:r>
            <a:r>
              <a:rPr lang="en-US" altLang="zh-TW" dirty="0">
                <a:latin typeface="標楷體" panose="03000509000000000000" pitchFamily="65" charset="-120"/>
                <a:ea typeface="標楷體" panose="03000509000000000000" pitchFamily="65" charset="-120"/>
              </a:rPr>
              <a:t>database</a:t>
            </a:r>
            <a:r>
              <a:rPr lang="zh-TW" altLang="en-US" dirty="0">
                <a:latin typeface="標楷體" panose="03000509000000000000" pitchFamily="65" charset="-120"/>
                <a:ea typeface="標楷體" panose="03000509000000000000" pitchFamily="65" charset="-120"/>
              </a:rPr>
              <a:t>　就可以作出達到一定效果的人臉識別 </a:t>
            </a:r>
            <a:r>
              <a:rPr lang="en-US" altLang="zh-TW" dirty="0">
                <a:latin typeface="標楷體" panose="03000509000000000000" pitchFamily="65" charset="-120"/>
                <a:ea typeface="標楷體" panose="03000509000000000000" pitchFamily="65" charset="-120"/>
              </a:rPr>
              <a:t>(Face Recognition)</a:t>
            </a:r>
            <a:r>
              <a:rPr lang="zh-TW" altLang="en-US" dirty="0">
                <a:latin typeface="標楷體" panose="03000509000000000000" pitchFamily="65" charset="-120"/>
                <a:ea typeface="標楷體" panose="03000509000000000000" pitchFamily="65" charset="-120"/>
              </a:rPr>
              <a:t>。 除此之外，更加入了活體偵測 </a:t>
            </a:r>
            <a:r>
              <a:rPr lang="en-US" altLang="zh-TW" dirty="0">
                <a:latin typeface="標楷體" panose="03000509000000000000" pitchFamily="65" charset="-120"/>
                <a:ea typeface="標楷體" panose="03000509000000000000" pitchFamily="65" charset="-120"/>
              </a:rPr>
              <a:t>(Liveness Detection) </a:t>
            </a:r>
            <a:r>
              <a:rPr lang="zh-TW" altLang="en-US" dirty="0">
                <a:latin typeface="標楷體" panose="03000509000000000000" pitchFamily="65" charset="-120"/>
                <a:ea typeface="標楷體" panose="03000509000000000000" pitchFamily="65" charset="-120"/>
              </a:rPr>
              <a:t>技術，以避免利用靜態圖片通過系統識別的問題。</a:t>
            </a:r>
          </a:p>
        </p:txBody>
      </p:sp>
    </p:spTree>
    <p:extLst>
      <p:ext uri="{BB962C8B-B14F-4D97-AF65-F5344CB8AC3E}">
        <p14:creationId xmlns:p14="http://schemas.microsoft.com/office/powerpoint/2010/main" val="190414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F7A98CD-F715-F976-8433-4BC6EF57F6CC}"/>
              </a:ext>
            </a:extLst>
          </p:cNvPr>
          <p:cNvSpPr>
            <a:spLocks noGrp="1"/>
          </p:cNvSpPr>
          <p:nvPr>
            <p:ph sz="half" idx="1"/>
          </p:nvPr>
        </p:nvSpPr>
        <p:spPr>
          <a:xfrm>
            <a:off x="838199" y="4884173"/>
            <a:ext cx="10596716" cy="1296000"/>
          </a:xfrm>
        </p:spPr>
        <p:txBody>
          <a:bodyPr>
            <a:normAutofit/>
          </a:bodyPr>
          <a:lstStyle/>
          <a:p>
            <a:r>
              <a:rPr lang="en-US" altLang="zh-TW" dirty="0" err="1">
                <a:latin typeface="標楷體" panose="03000509000000000000" pitchFamily="65" charset="-120"/>
                <a:ea typeface="標楷體" panose="03000509000000000000" pitchFamily="65" charset="-120"/>
              </a:rPr>
              <a:t>Dlib</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是一套基於 </a:t>
            </a:r>
            <a:r>
              <a:rPr lang="en-US" altLang="zh-TW" dirty="0">
                <a:latin typeface="標楷體" panose="03000509000000000000" pitchFamily="65" charset="-120"/>
                <a:ea typeface="標楷體" panose="03000509000000000000" pitchFamily="65" charset="-120"/>
              </a:rPr>
              <a:t>C++ </a:t>
            </a:r>
            <a:r>
              <a:rPr lang="zh-TW" altLang="en-US" dirty="0">
                <a:latin typeface="標楷體" panose="03000509000000000000" pitchFamily="65" charset="-120"/>
                <a:ea typeface="標楷體" panose="03000509000000000000" pitchFamily="65" charset="-120"/>
              </a:rPr>
              <a:t>的機器學習工具包，藉由 </a:t>
            </a:r>
            <a:r>
              <a:rPr lang="en-US" altLang="zh-TW" dirty="0" err="1">
                <a:latin typeface="標楷體" panose="03000509000000000000" pitchFamily="65" charset="-120"/>
                <a:ea typeface="標楷體" panose="03000509000000000000" pitchFamily="65" charset="-120"/>
              </a:rPr>
              <a:t>Dlib</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可以使用這些機器學習工具在任何的專案上，目前無論在機器人、嵌入設備、移動設備甚至是大型高效運算環境中都被廣泛使用。</a:t>
            </a:r>
          </a:p>
        </p:txBody>
      </p:sp>
      <p:pic>
        <p:nvPicPr>
          <p:cNvPr id="6" name="內容版面配置區 5">
            <a:extLst>
              <a:ext uri="{FF2B5EF4-FFF2-40B4-BE49-F238E27FC236}">
                <a16:creationId xmlns:a16="http://schemas.microsoft.com/office/drawing/2014/main" id="{079990BD-F192-52B9-3328-65BF26CF703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56000" y="677827"/>
            <a:ext cx="6480000" cy="3645000"/>
          </a:xfrm>
        </p:spPr>
      </p:pic>
    </p:spTree>
    <p:extLst>
      <p:ext uri="{BB962C8B-B14F-4D97-AF65-F5344CB8AC3E}">
        <p14:creationId xmlns:p14="http://schemas.microsoft.com/office/powerpoint/2010/main" val="238550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557947-7273-F419-70D8-0A53800C2B00}"/>
              </a:ext>
            </a:extLst>
          </p:cNvPr>
          <p:cNvSpPr>
            <a:spLocks noGrp="1"/>
          </p:cNvSpPr>
          <p:nvPr>
            <p:ph type="title"/>
          </p:nvPr>
        </p:nvSpPr>
        <p:spPr>
          <a:xfrm>
            <a:off x="838200" y="365125"/>
            <a:ext cx="4038600" cy="1325563"/>
          </a:xfrm>
        </p:spPr>
        <p:txBody>
          <a:bodyPr/>
          <a:lstStyle/>
          <a:p>
            <a:r>
              <a:rPr lang="zh-TW" altLang="en-US" dirty="0">
                <a:latin typeface="標楷體" panose="03000509000000000000" pitchFamily="65" charset="-120"/>
                <a:ea typeface="標楷體" panose="03000509000000000000" pitchFamily="65" charset="-120"/>
              </a:rPr>
              <a:t>實作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說明</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38D018AA-981F-7EE3-EB0C-2BBF27F9ECF0}"/>
              </a:ext>
            </a:extLst>
          </p:cNvPr>
          <p:cNvSpPr>
            <a:spLocks noGrp="1"/>
          </p:cNvSpPr>
          <p:nvPr>
            <p:ph sz="half" idx="1"/>
          </p:nvPr>
        </p:nvSpPr>
        <p:spPr>
          <a:xfrm>
            <a:off x="838200" y="1690688"/>
            <a:ext cx="10598400" cy="1296000"/>
          </a:xfrm>
        </p:spPr>
        <p:txBody>
          <a:bodyPr/>
          <a:lstStyle/>
          <a:p>
            <a:r>
              <a:rPr lang="zh-TW" altLang="en-US" dirty="0">
                <a:latin typeface="標楷體" panose="03000509000000000000" pitchFamily="65" charset="-120"/>
                <a:ea typeface="標楷體" panose="03000509000000000000" pitchFamily="65" charset="-120"/>
              </a:rPr>
              <a:t>使用</a:t>
            </a:r>
            <a:r>
              <a:rPr lang="en-US" altLang="zh-TW" dirty="0" err="1">
                <a:latin typeface="標楷體" panose="03000509000000000000" pitchFamily="65" charset="-120"/>
                <a:ea typeface="標楷體" panose="03000509000000000000" pitchFamily="65" charset="-120"/>
              </a:rPr>
              <a:t>dlib</a:t>
            </a:r>
            <a:r>
              <a:rPr lang="zh-TW" altLang="en-US" dirty="0">
                <a:latin typeface="標楷體" panose="03000509000000000000" pitchFamily="65" charset="-120"/>
                <a:ea typeface="標楷體" panose="03000509000000000000" pitchFamily="65" charset="-120"/>
              </a:rPr>
              <a:t>套件之前請先下載安裝</a:t>
            </a:r>
            <a:r>
              <a:rPr lang="en-US" altLang="zh-TW" dirty="0">
                <a:latin typeface="標楷體" panose="03000509000000000000" pitchFamily="65" charset="-120"/>
                <a:ea typeface="標楷體" panose="03000509000000000000" pitchFamily="65" charset="-120"/>
              </a:rPr>
              <a:t>visual Studio2019</a:t>
            </a:r>
            <a:r>
              <a:rPr lang="zh-TW" altLang="en-US" dirty="0">
                <a:latin typeface="標楷體" panose="03000509000000000000" pitchFamily="65" charset="-120"/>
                <a:ea typeface="標楷體" panose="03000509000000000000" pitchFamily="65" charset="-120"/>
              </a:rPr>
              <a:t>以後版本。安裝時要勾選使用</a:t>
            </a:r>
            <a:r>
              <a:rPr lang="en-US" altLang="zh-TW" dirty="0">
                <a:latin typeface="標楷體" panose="03000509000000000000" pitchFamily="65" charset="-120"/>
                <a:ea typeface="標楷體" panose="03000509000000000000" pitchFamily="65" charset="-120"/>
              </a:rPr>
              <a:t>C++</a:t>
            </a:r>
            <a:r>
              <a:rPr lang="zh-TW" altLang="en-US" dirty="0">
                <a:latin typeface="標楷體" panose="03000509000000000000" pitchFamily="65" charset="-120"/>
                <a:ea typeface="標楷體" panose="03000509000000000000" pitchFamily="65" charset="-120"/>
              </a:rPr>
              <a:t>桌面開發、使用</a:t>
            </a:r>
            <a:r>
              <a:rPr lang="en-US" altLang="zh-TW" dirty="0">
                <a:latin typeface="標楷體" panose="03000509000000000000" pitchFamily="65" charset="-120"/>
                <a:ea typeface="標楷體" panose="03000509000000000000" pitchFamily="65" charset="-120"/>
              </a:rPr>
              <a:t>Windows</a:t>
            </a:r>
            <a:r>
              <a:rPr lang="zh-TW" altLang="en-US" dirty="0">
                <a:latin typeface="標楷體" panose="03000509000000000000" pitchFamily="65" charset="-120"/>
                <a:ea typeface="標楷體" panose="03000509000000000000" pitchFamily="65" charset="-120"/>
              </a:rPr>
              <a:t>平台，安裝好</a:t>
            </a:r>
            <a:r>
              <a:rPr lang="en-US" altLang="zh-TW" dirty="0">
                <a:latin typeface="標楷體" panose="03000509000000000000" pitchFamily="65" charset="-120"/>
                <a:ea typeface="標楷體" panose="03000509000000000000" pitchFamily="65" charset="-120"/>
              </a:rPr>
              <a:t>visual Studio2019</a:t>
            </a:r>
            <a:r>
              <a:rPr lang="zh-TW" altLang="en-US" dirty="0">
                <a:latin typeface="標楷體" panose="03000509000000000000" pitchFamily="65" charset="-120"/>
                <a:ea typeface="標楷體" panose="03000509000000000000" pitchFamily="65" charset="-120"/>
              </a:rPr>
              <a:t>後皆可執行安裝</a:t>
            </a:r>
            <a:r>
              <a:rPr lang="en-US" altLang="zh-TW" dirty="0">
                <a:latin typeface="標楷體" panose="03000509000000000000" pitchFamily="65" charset="-120"/>
                <a:ea typeface="標楷體" panose="03000509000000000000" pitchFamily="65" charset="-120"/>
              </a:rPr>
              <a:t>pip install </a:t>
            </a:r>
            <a:r>
              <a:rPr lang="en-US" altLang="zh-TW" dirty="0" err="1">
                <a:latin typeface="標楷體" panose="03000509000000000000" pitchFamily="65" charset="-120"/>
                <a:ea typeface="標楷體" panose="03000509000000000000" pitchFamily="65" charset="-120"/>
              </a:rPr>
              <a:t>dlib</a:t>
            </a:r>
            <a:r>
              <a:rPr lang="zh-TW" altLang="en-US" dirty="0">
                <a:latin typeface="標楷體" panose="03000509000000000000" pitchFamily="65" charset="-120"/>
                <a:ea typeface="標楷體" panose="03000509000000000000" pitchFamily="65" charset="-120"/>
              </a:rPr>
              <a:t>套件</a:t>
            </a:r>
            <a:r>
              <a:rPr lang="zh-TW" altLang="en-US" dirty="0"/>
              <a:t>。</a:t>
            </a:r>
          </a:p>
        </p:txBody>
      </p:sp>
      <p:pic>
        <p:nvPicPr>
          <p:cNvPr id="12" name="圖片 11">
            <a:extLst>
              <a:ext uri="{FF2B5EF4-FFF2-40B4-BE49-F238E27FC236}">
                <a16:creationId xmlns:a16="http://schemas.microsoft.com/office/drawing/2014/main" id="{4D58E21D-C9AE-3385-1C7F-C7CEC39E9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000" y="2862932"/>
            <a:ext cx="6480000" cy="3629943"/>
          </a:xfrm>
          <a:prstGeom prst="rect">
            <a:avLst/>
          </a:prstGeom>
        </p:spPr>
      </p:pic>
    </p:spTree>
    <p:extLst>
      <p:ext uri="{BB962C8B-B14F-4D97-AF65-F5344CB8AC3E}">
        <p14:creationId xmlns:p14="http://schemas.microsoft.com/office/powerpoint/2010/main" val="2562840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8D018AA-981F-7EE3-EB0C-2BBF27F9ECF0}"/>
              </a:ext>
            </a:extLst>
          </p:cNvPr>
          <p:cNvSpPr>
            <a:spLocks noGrp="1"/>
          </p:cNvSpPr>
          <p:nvPr>
            <p:ph sz="half" idx="1"/>
          </p:nvPr>
        </p:nvSpPr>
        <p:spPr>
          <a:xfrm>
            <a:off x="796800" y="854946"/>
            <a:ext cx="10598400" cy="1296000"/>
          </a:xfrm>
        </p:spPr>
        <p:txBody>
          <a:bodyPr/>
          <a:lstStyle/>
          <a:p>
            <a:r>
              <a:rPr lang="en-US" altLang="zh-TW" dirty="0" err="1">
                <a:latin typeface="標楷體" panose="03000509000000000000" pitchFamily="65" charset="-120"/>
                <a:ea typeface="標楷體" panose="03000509000000000000" pitchFamily="65" charset="-120"/>
              </a:rPr>
              <a:t>Dlib</a:t>
            </a:r>
            <a:r>
              <a:rPr lang="zh-TW" altLang="en-US" dirty="0">
                <a:latin typeface="標楷體" panose="03000509000000000000" pitchFamily="65" charset="-120"/>
                <a:ea typeface="標楷體" panose="03000509000000000000" pitchFamily="65" charset="-120"/>
              </a:rPr>
              <a:t>官方網站提供了許多已經訓練好的模型，我們先將一些常用的模型下載，許多範例需要這些模型檔才能執行。需要的模型依照片為主：</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模型檔網頁：</a:t>
            </a:r>
            <a:r>
              <a:rPr lang="en-US" altLang="zh-TW" dirty="0">
                <a:latin typeface="標楷體" panose="03000509000000000000" pitchFamily="65" charset="-120"/>
                <a:ea typeface="標楷體" panose="03000509000000000000" pitchFamily="65" charset="-120"/>
                <a:hlinkClick r:id="rId2"/>
              </a:rPr>
              <a:t>http://dlib.net/files/</a:t>
            </a:r>
            <a:r>
              <a:rPr lang="en-US" altLang="zh-TW" dirty="0">
                <a:latin typeface="標楷體" panose="03000509000000000000" pitchFamily="65" charset="-120"/>
                <a:ea typeface="標楷體" panose="03000509000000000000" pitchFamily="65" charset="-120"/>
              </a:rPr>
              <a:t>)</a:t>
            </a:r>
          </a:p>
          <a:p>
            <a:endParaRPr lang="zh-TW" altLang="en-US" dirty="0"/>
          </a:p>
        </p:txBody>
      </p:sp>
      <p:pic>
        <p:nvPicPr>
          <p:cNvPr id="7" name="圖片 6">
            <a:extLst>
              <a:ext uri="{FF2B5EF4-FFF2-40B4-BE49-F238E27FC236}">
                <a16:creationId xmlns:a16="http://schemas.microsoft.com/office/drawing/2014/main" id="{800CE35A-C6F4-AE12-D46F-4F77E90E8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325" y="2334469"/>
            <a:ext cx="7200000" cy="1515790"/>
          </a:xfrm>
          <a:prstGeom prst="rect">
            <a:avLst/>
          </a:prstGeom>
        </p:spPr>
      </p:pic>
    </p:spTree>
    <p:extLst>
      <p:ext uri="{BB962C8B-B14F-4D97-AF65-F5344CB8AC3E}">
        <p14:creationId xmlns:p14="http://schemas.microsoft.com/office/powerpoint/2010/main" val="202801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4DAD09-E984-0444-A04A-7C1709CFFA83}"/>
              </a:ext>
            </a:extLst>
          </p:cNvPr>
          <p:cNvSpPr>
            <a:spLocks noGrp="1"/>
          </p:cNvSpPr>
          <p:nvPr>
            <p:ph type="title"/>
          </p:nvPr>
        </p:nvSpPr>
        <p:spPr>
          <a:xfrm>
            <a:off x="913774" y="0"/>
            <a:ext cx="10364451" cy="1596177"/>
          </a:xfrm>
        </p:spPr>
        <p:txBody>
          <a:bodyPr/>
          <a:lstStyle/>
          <a:p>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點特徵人臉影像辨識：</a:t>
            </a:r>
          </a:p>
        </p:txBody>
      </p:sp>
      <p:sp>
        <p:nvSpPr>
          <p:cNvPr id="3" name="內容版面配置區 2">
            <a:extLst>
              <a:ext uri="{FF2B5EF4-FFF2-40B4-BE49-F238E27FC236}">
                <a16:creationId xmlns:a16="http://schemas.microsoft.com/office/drawing/2014/main" id="{2E5C90C6-8366-F0C4-57B8-22BC0557FD5C}"/>
              </a:ext>
            </a:extLst>
          </p:cNvPr>
          <p:cNvSpPr>
            <a:spLocks noGrp="1"/>
          </p:cNvSpPr>
          <p:nvPr>
            <p:ph sz="half" idx="1"/>
          </p:nvPr>
        </p:nvSpPr>
        <p:spPr>
          <a:xfrm>
            <a:off x="838201" y="1546886"/>
            <a:ext cx="10515599" cy="1684491"/>
          </a:xfrm>
        </p:spPr>
        <p:txBody>
          <a:bodyPr>
            <a:normAutofit/>
          </a:bodyPr>
          <a:lstStyle/>
          <a:p>
            <a:r>
              <a:rPr lang="en-US" altLang="zh-TW" sz="2000" dirty="0" err="1">
                <a:latin typeface="標楷體" panose="03000509000000000000" pitchFamily="65" charset="-120"/>
                <a:ea typeface="標楷體" panose="03000509000000000000" pitchFamily="65" charset="-120"/>
              </a:rPr>
              <a:t>dlib</a:t>
            </a:r>
            <a:r>
              <a:rPr lang="zh-TW" altLang="en-US" sz="2000" dirty="0">
                <a:latin typeface="標楷體" panose="03000509000000000000" pitchFamily="65" charset="-120"/>
                <a:ea typeface="標楷體" panose="03000509000000000000" pitchFamily="65" charset="-120"/>
              </a:rPr>
              <a:t>套件偵測人臉的矩形區塊，也可以偵測鼻子、左右點及嘴巴等。使用</a:t>
            </a:r>
            <a:r>
              <a:rPr lang="en-US" altLang="zh-TW" sz="2000" dirty="0">
                <a:latin typeface="標楷體" panose="03000509000000000000" pitchFamily="65" charset="-120"/>
                <a:ea typeface="標楷體" panose="03000509000000000000" pitchFamily="65" charset="-120"/>
              </a:rPr>
              <a:t>&lt;shape_predictor_5_face_landmarks.dat&gt;</a:t>
            </a:r>
            <a:r>
              <a:rPr lang="zh-TW" altLang="en-US" sz="2000" dirty="0">
                <a:latin typeface="標楷體" panose="03000509000000000000" pitchFamily="65" charset="-120"/>
                <a:ea typeface="標楷體" panose="03000509000000000000" pitchFamily="65" charset="-120"/>
              </a:rPr>
              <a:t>特徵模型進行人臉矩形區域中偵測</a:t>
            </a:r>
            <a:r>
              <a:rPr lang="en-US" altLang="zh-TW" sz="2000" dirty="0">
                <a:latin typeface="標楷體" panose="03000509000000000000" pitchFamily="65" charset="-120"/>
                <a:ea typeface="標楷體" panose="03000509000000000000" pitchFamily="65" charset="-120"/>
              </a:rPr>
              <a:t>5</a:t>
            </a:r>
            <a:r>
              <a:rPr lang="zh-TW" altLang="en-US" sz="2000" dirty="0">
                <a:latin typeface="標楷體" panose="03000509000000000000" pitchFamily="65" charset="-120"/>
                <a:ea typeface="標楷體" panose="03000509000000000000" pitchFamily="65" charset="-120"/>
              </a:rPr>
              <a:t>點特徵。然後建議請先安裝</a:t>
            </a:r>
            <a:r>
              <a:rPr lang="en-US" altLang="zh-TW" sz="2000" dirty="0">
                <a:latin typeface="標楷體" panose="03000509000000000000" pitchFamily="65" charset="-120"/>
                <a:ea typeface="標楷體" panose="03000509000000000000" pitchFamily="65" charset="-120"/>
              </a:rPr>
              <a:t>pip install </a:t>
            </a:r>
            <a:r>
              <a:rPr lang="en-US" altLang="zh-TW" sz="2000" dirty="0" err="1">
                <a:latin typeface="標楷體" panose="03000509000000000000" pitchFamily="65" charset="-120"/>
                <a:ea typeface="標楷體" panose="03000509000000000000" pitchFamily="65" charset="-120"/>
              </a:rPr>
              <a:t>opencv</a:t>
            </a:r>
            <a:r>
              <a:rPr lang="en-US" altLang="zh-TW" sz="2000" dirty="0">
                <a:latin typeface="標楷體" panose="03000509000000000000" pitchFamily="65" charset="-120"/>
                <a:ea typeface="標楷體" panose="03000509000000000000" pitchFamily="65" charset="-120"/>
              </a:rPr>
              <a:t>-python</a:t>
            </a:r>
            <a:r>
              <a:rPr lang="zh-TW" altLang="en-US" sz="2000" dirty="0">
                <a:latin typeface="標楷體" panose="03000509000000000000" pitchFamily="65" charset="-120"/>
                <a:ea typeface="標楷體" panose="03000509000000000000" pitchFamily="65" charset="-120"/>
              </a:rPr>
              <a:t>確保執行時出現缺少套件的問題所在。</a:t>
            </a:r>
          </a:p>
        </p:txBody>
      </p:sp>
      <p:pic>
        <p:nvPicPr>
          <p:cNvPr id="12" name="內容版面配置區 11">
            <a:extLst>
              <a:ext uri="{FF2B5EF4-FFF2-40B4-BE49-F238E27FC236}">
                <a16:creationId xmlns:a16="http://schemas.microsoft.com/office/drawing/2014/main" id="{E5FEDE03-8BD7-6EEE-48D3-9AB9A62D51CE}"/>
              </a:ext>
            </a:extLst>
          </p:cNvPr>
          <p:cNvPicPr>
            <a:picLocks noGrp="1" noChangeAspect="1"/>
          </p:cNvPicPr>
          <p:nvPr>
            <p:ph sz="half" idx="2"/>
          </p:nvPr>
        </p:nvPicPr>
        <p:blipFill>
          <a:blip r:embed="rId2"/>
          <a:stretch>
            <a:fillRect/>
          </a:stretch>
        </p:blipFill>
        <p:spPr>
          <a:xfrm>
            <a:off x="1406250" y="3701631"/>
            <a:ext cx="3603048" cy="1609483"/>
          </a:xfrm>
          <a:prstGeom prst="rect">
            <a:avLst/>
          </a:prstGeom>
        </p:spPr>
      </p:pic>
      <p:pic>
        <p:nvPicPr>
          <p:cNvPr id="9" name="圖片 8">
            <a:extLst>
              <a:ext uri="{FF2B5EF4-FFF2-40B4-BE49-F238E27FC236}">
                <a16:creationId xmlns:a16="http://schemas.microsoft.com/office/drawing/2014/main" id="{83B46EDD-BC4B-6DDA-C34B-D4EC8E0C9645}"/>
              </a:ext>
            </a:extLst>
          </p:cNvPr>
          <p:cNvPicPr>
            <a:picLocks noChangeAspect="1"/>
          </p:cNvPicPr>
          <p:nvPr/>
        </p:nvPicPr>
        <p:blipFill>
          <a:blip r:embed="rId3"/>
          <a:stretch>
            <a:fillRect/>
          </a:stretch>
        </p:blipFill>
        <p:spPr>
          <a:xfrm>
            <a:off x="6096000" y="2827701"/>
            <a:ext cx="5760000" cy="3634131"/>
          </a:xfrm>
          <a:prstGeom prst="rect">
            <a:avLst/>
          </a:prstGeom>
        </p:spPr>
      </p:pic>
    </p:spTree>
    <p:extLst>
      <p:ext uri="{BB962C8B-B14F-4D97-AF65-F5344CB8AC3E}">
        <p14:creationId xmlns:p14="http://schemas.microsoft.com/office/powerpoint/2010/main" val="293889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4DAD09-E984-0444-A04A-7C1709CFFA83}"/>
              </a:ext>
            </a:extLst>
          </p:cNvPr>
          <p:cNvSpPr>
            <a:spLocks noGrp="1"/>
          </p:cNvSpPr>
          <p:nvPr>
            <p:ph type="title"/>
          </p:nvPr>
        </p:nvSpPr>
        <p:spPr>
          <a:xfrm>
            <a:off x="913772" y="54462"/>
            <a:ext cx="10364451" cy="1596177"/>
          </a:xfrm>
        </p:spPr>
        <p:txBody>
          <a:bodyPr/>
          <a:lstStyle/>
          <a:p>
            <a:r>
              <a:rPr lang="en-US" altLang="zh-TW" dirty="0">
                <a:latin typeface="標楷體" panose="03000509000000000000" pitchFamily="65" charset="-120"/>
                <a:ea typeface="標楷體" panose="03000509000000000000" pitchFamily="65" charset="-120"/>
              </a:rPr>
              <a:t>(2).</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CNN</a:t>
            </a:r>
            <a:r>
              <a:rPr lang="zh-TW" altLang="en-US" dirty="0">
                <a:latin typeface="標楷體" panose="03000509000000000000" pitchFamily="65" charset="-120"/>
                <a:ea typeface="標楷體" panose="03000509000000000000" pitchFamily="65" charset="-120"/>
              </a:rPr>
              <a:t>訓練模型人臉偵測：</a:t>
            </a:r>
          </a:p>
        </p:txBody>
      </p:sp>
      <p:sp>
        <p:nvSpPr>
          <p:cNvPr id="3" name="內容版面配置區 2">
            <a:extLst>
              <a:ext uri="{FF2B5EF4-FFF2-40B4-BE49-F238E27FC236}">
                <a16:creationId xmlns:a16="http://schemas.microsoft.com/office/drawing/2014/main" id="{2E5C90C6-8366-F0C4-57B8-22BC0557FD5C}"/>
              </a:ext>
            </a:extLst>
          </p:cNvPr>
          <p:cNvSpPr>
            <a:spLocks noGrp="1"/>
          </p:cNvSpPr>
          <p:nvPr>
            <p:ph sz="half" idx="1"/>
          </p:nvPr>
        </p:nvSpPr>
        <p:spPr>
          <a:xfrm>
            <a:off x="838199" y="1825625"/>
            <a:ext cx="10515599" cy="1325563"/>
          </a:xfrm>
        </p:spPr>
        <p:txBody>
          <a:bodyPr>
            <a:normAutofit/>
          </a:bodyPr>
          <a:lstStyle/>
          <a:p>
            <a:r>
              <a:rPr lang="en-US" altLang="zh-TW" sz="2000" dirty="0" err="1">
                <a:latin typeface="標楷體" panose="03000509000000000000" pitchFamily="65" charset="-120"/>
                <a:ea typeface="標楷體" panose="03000509000000000000" pitchFamily="65" charset="-120"/>
              </a:rPr>
              <a:t>Dlib</a:t>
            </a:r>
            <a:r>
              <a:rPr lang="zh-TW" altLang="en-US" sz="2000" dirty="0">
                <a:latin typeface="標楷體" panose="03000509000000000000" pitchFamily="65" charset="-120"/>
                <a:ea typeface="標楷體" panose="03000509000000000000" pitchFamily="65" charset="-120"/>
              </a:rPr>
              <a:t>官網提供的模型中有一個利用</a:t>
            </a:r>
            <a:r>
              <a:rPr lang="en-US" altLang="zh-TW" sz="2000" dirty="0">
                <a:latin typeface="標楷體" panose="03000509000000000000" pitchFamily="65" charset="-120"/>
                <a:ea typeface="標楷體" panose="03000509000000000000" pitchFamily="65" charset="-120"/>
              </a:rPr>
              <a:t>CNN</a:t>
            </a:r>
            <a:r>
              <a:rPr lang="zh-TW" altLang="en-US" sz="2000" dirty="0">
                <a:latin typeface="標楷體" panose="03000509000000000000" pitchFamily="65" charset="-120"/>
                <a:ea typeface="標楷體" panose="03000509000000000000" pitchFamily="65" charset="-120"/>
              </a:rPr>
              <a:t>訓練模型檔，此模型偵測人臉可得到表情較佳效果。使用</a:t>
            </a:r>
            <a:r>
              <a:rPr lang="en-US" altLang="zh-TW" sz="2000" dirty="0">
                <a:latin typeface="標楷體" panose="03000509000000000000" pitchFamily="65" charset="-120"/>
                <a:ea typeface="標楷體" panose="03000509000000000000" pitchFamily="65" charset="-120"/>
              </a:rPr>
              <a:t>&lt; mmod_human_face_detector.dat&gt;</a:t>
            </a:r>
            <a:r>
              <a:rPr lang="zh-TW" altLang="en-US" sz="2000" dirty="0">
                <a:latin typeface="標楷體" panose="03000509000000000000" pitchFamily="65" charset="-120"/>
                <a:ea typeface="標楷體" panose="03000509000000000000" pitchFamily="65" charset="-120"/>
              </a:rPr>
              <a:t>特徵模型進行人臉矩形表情。</a:t>
            </a:r>
          </a:p>
        </p:txBody>
      </p:sp>
      <p:pic>
        <p:nvPicPr>
          <p:cNvPr id="11" name="內容版面配置區 10">
            <a:extLst>
              <a:ext uri="{FF2B5EF4-FFF2-40B4-BE49-F238E27FC236}">
                <a16:creationId xmlns:a16="http://schemas.microsoft.com/office/drawing/2014/main" id="{AE0B415F-0070-3D56-059C-4CFE61A036F4}"/>
              </a:ext>
            </a:extLst>
          </p:cNvPr>
          <p:cNvPicPr>
            <a:picLocks noGrp="1" noChangeAspect="1"/>
          </p:cNvPicPr>
          <p:nvPr>
            <p:ph sz="half" idx="2"/>
          </p:nvPr>
        </p:nvPicPr>
        <p:blipFill>
          <a:blip r:embed="rId2"/>
          <a:stretch>
            <a:fillRect/>
          </a:stretch>
        </p:blipFill>
        <p:spPr>
          <a:xfrm>
            <a:off x="671938" y="3971221"/>
            <a:ext cx="5181600" cy="1409176"/>
          </a:xfrm>
          <a:prstGeom prst="rect">
            <a:avLst/>
          </a:prstGeom>
        </p:spPr>
      </p:pic>
      <p:pic>
        <p:nvPicPr>
          <p:cNvPr id="12" name="圖片 11">
            <a:extLst>
              <a:ext uri="{FF2B5EF4-FFF2-40B4-BE49-F238E27FC236}">
                <a16:creationId xmlns:a16="http://schemas.microsoft.com/office/drawing/2014/main" id="{4129D871-899B-BA89-0999-2D167D34F4EE}"/>
              </a:ext>
            </a:extLst>
          </p:cNvPr>
          <p:cNvPicPr>
            <a:picLocks noChangeAspect="1"/>
          </p:cNvPicPr>
          <p:nvPr/>
        </p:nvPicPr>
        <p:blipFill>
          <a:blip r:embed="rId3"/>
          <a:stretch>
            <a:fillRect/>
          </a:stretch>
        </p:blipFill>
        <p:spPr>
          <a:xfrm>
            <a:off x="6095998" y="2858744"/>
            <a:ext cx="5760000" cy="3634131"/>
          </a:xfrm>
          <a:prstGeom prst="rect">
            <a:avLst/>
          </a:prstGeom>
        </p:spPr>
      </p:pic>
    </p:spTree>
    <p:extLst>
      <p:ext uri="{BB962C8B-B14F-4D97-AF65-F5344CB8AC3E}">
        <p14:creationId xmlns:p14="http://schemas.microsoft.com/office/powerpoint/2010/main" val="3063607569"/>
      </p:ext>
    </p:extLst>
  </p:cSld>
  <p:clrMapOvr>
    <a:masterClrMapping/>
  </p:clrMapOvr>
</p:sld>
</file>

<file path=ppt/theme/theme1.xml><?xml version="1.0" encoding="utf-8"?>
<a:theme xmlns:a="http://schemas.openxmlformats.org/drawingml/2006/main" name="小水滴">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小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小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TM04033925[[fn=小水滴]]</Template>
  <TotalTime>78</TotalTime>
  <Words>808</Words>
  <Application>Microsoft Office PowerPoint</Application>
  <PresentationFormat>寬螢幕</PresentationFormat>
  <Paragraphs>36</Paragraphs>
  <Slides>17</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17</vt:i4>
      </vt:variant>
    </vt:vector>
  </HeadingPairs>
  <TitlesOfParts>
    <vt:vector size="21" baseType="lpstr">
      <vt:lpstr>標楷體</vt:lpstr>
      <vt:lpstr>Arial</vt:lpstr>
      <vt:lpstr>Tw Cen MT</vt:lpstr>
      <vt:lpstr>小水滴</vt:lpstr>
      <vt:lpstr>dlib臉部影像辨識</vt:lpstr>
      <vt:lpstr>目錄</vt:lpstr>
      <vt:lpstr>專題說明</vt:lpstr>
      <vt:lpstr>相關文章</vt:lpstr>
      <vt:lpstr>PowerPoint 簡報</vt:lpstr>
      <vt:lpstr>實作(說明)</vt:lpstr>
      <vt:lpstr>PowerPoint 簡報</vt:lpstr>
      <vt:lpstr>(1). 5點特徵人臉影像辨識：</vt:lpstr>
      <vt:lpstr>(2). CNN訓練模型人臉偵測：</vt:lpstr>
      <vt:lpstr>(3). 68點特徵人臉偵測：</vt:lpstr>
      <vt:lpstr>(4). 攝影機圖像中劃出點輪廓：</vt:lpstr>
      <vt:lpstr>(5). 攝影機臉部偵測：</vt:lpstr>
      <vt:lpstr>(6).辨識不同的臉：</vt:lpstr>
      <vt:lpstr>執行結果為同一個人</vt:lpstr>
      <vt:lpstr>執行結果為不同人</vt:lpstr>
      <vt:lpstr>結論</vt:lpstr>
      <vt:lpstr>ＴＨＥ　ＥＮＤ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Caesar Lonely</dc:creator>
  <cp:lastModifiedBy>Caesar Lonely</cp:lastModifiedBy>
  <cp:revision>14</cp:revision>
  <dcterms:created xsi:type="dcterms:W3CDTF">2024-07-19T12:09:31Z</dcterms:created>
  <dcterms:modified xsi:type="dcterms:W3CDTF">2024-07-19T14:12:28Z</dcterms:modified>
</cp:coreProperties>
</file>